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1"/>
  </p:notesMasterIdLst>
  <p:sldIdLst>
    <p:sldId id="256" r:id="rId5"/>
    <p:sldId id="257" r:id="rId6"/>
    <p:sldId id="263" r:id="rId7"/>
    <p:sldId id="1996" r:id="rId8"/>
    <p:sldId id="1924" r:id="rId9"/>
    <p:sldId id="1994" r:id="rId10"/>
    <p:sldId id="294" r:id="rId11"/>
    <p:sldId id="10561" r:id="rId12"/>
    <p:sldId id="2000" r:id="rId13"/>
    <p:sldId id="10563" r:id="rId14"/>
    <p:sldId id="10565" r:id="rId15"/>
    <p:sldId id="10566" r:id="rId16"/>
    <p:sldId id="10564" r:id="rId17"/>
    <p:sldId id="10568" r:id="rId18"/>
    <p:sldId id="10567" r:id="rId19"/>
    <p:sldId id="105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3"/>
            <p14:sldId id="1996"/>
            <p14:sldId id="1924"/>
            <p14:sldId id="1994"/>
            <p14:sldId id="294"/>
            <p14:sldId id="10561"/>
            <p14:sldId id="2000"/>
            <p14:sldId id="10563"/>
            <p14:sldId id="10565"/>
            <p14:sldId id="10566"/>
            <p14:sldId id="10564"/>
            <p14:sldId id="10568"/>
            <p14:sldId id="10567"/>
            <p14:sldId id="105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Gillum" initials="CG" lastIdx="4" clrIdx="0">
    <p:extLst>
      <p:ext uri="{19B8F6BF-5375-455C-9EA6-DF929625EA0E}">
        <p15:presenceInfo xmlns:p15="http://schemas.microsoft.com/office/powerpoint/2012/main" userId="S::cgillum@microsoft.com::97f6bb88-2648-41df-a21a-791c5eac52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DE85E-B906-D24E-B2CF-A295F238DB26}" v="30" dt="2019-09-24T18:00:25.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7007" autoAdjust="0"/>
  </p:normalViewPr>
  <p:slideViewPr>
    <p:cSldViewPr snapToGrid="0">
      <p:cViewPr>
        <p:scale>
          <a:sx n="75" d="100"/>
          <a:sy n="75" d="100"/>
        </p:scale>
        <p:origin x="18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4167118A-CB45-48CE-AC1D-CD7C55B6BA37}"/>
    <pc:docChg chg="custSel delSld modSld modSection">
      <pc:chgData name="Beth Massi" userId="478c1bcf29534cd8" providerId="LiveId" clId="{4167118A-CB45-48CE-AC1D-CD7C55B6BA37}" dt="2019-09-24T22:16:35.271" v="7" actId="47"/>
      <pc:docMkLst>
        <pc:docMk/>
      </pc:docMkLst>
      <pc:sldChg chg="del">
        <pc:chgData name="Beth Massi" userId="478c1bcf29534cd8" providerId="LiveId" clId="{4167118A-CB45-48CE-AC1D-CD7C55B6BA37}" dt="2019-09-24T22:16:33.412" v="5" actId="47"/>
        <pc:sldMkLst>
          <pc:docMk/>
          <pc:sldMk cId="3869674650" sldId="260"/>
        </pc:sldMkLst>
      </pc:sldChg>
      <pc:sldChg chg="del">
        <pc:chgData name="Beth Massi" userId="478c1bcf29534cd8" providerId="LiveId" clId="{4167118A-CB45-48CE-AC1D-CD7C55B6BA37}" dt="2019-09-24T22:16:34.582" v="6" actId="47"/>
        <pc:sldMkLst>
          <pc:docMk/>
          <pc:sldMk cId="2859071109" sldId="261"/>
        </pc:sldMkLst>
      </pc:sldChg>
      <pc:sldChg chg="del">
        <pc:chgData name="Beth Massi" userId="478c1bcf29534cd8" providerId="LiveId" clId="{4167118A-CB45-48CE-AC1D-CD7C55B6BA37}" dt="2019-09-24T22:16:35.271" v="7" actId="47"/>
        <pc:sldMkLst>
          <pc:docMk/>
          <pc:sldMk cId="1725036062" sldId="262"/>
        </pc:sldMkLst>
      </pc:sldChg>
      <pc:sldChg chg="modSp delCm">
        <pc:chgData name="Beth Massi" userId="478c1bcf29534cd8" providerId="LiveId" clId="{4167118A-CB45-48CE-AC1D-CD7C55B6BA37}" dt="2019-09-24T22:16:21.247" v="4" actId="20577"/>
        <pc:sldMkLst>
          <pc:docMk/>
          <pc:sldMk cId="921807742" sldId="2000"/>
        </pc:sldMkLst>
        <pc:spChg chg="mod">
          <ac:chgData name="Beth Massi" userId="478c1bcf29534cd8" providerId="LiveId" clId="{4167118A-CB45-48CE-AC1D-CD7C55B6BA37}" dt="2019-09-24T22:16:21.247" v="4" actId="20577"/>
          <ac:spMkLst>
            <pc:docMk/>
            <pc:sldMk cId="921807742" sldId="2000"/>
            <ac:spMk id="5" creationId="{CF48A9EE-017B-BB46-9F44-4744C43351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a:t>&gt; So in Durable Functions, we introduce the concept of “an orchestrator" that will orchestrate or manage what happens between rest of the Functions. </a:t>
            </a:r>
          </a:p>
          <a:p>
            <a:endParaRPr lang="en-US" sz="3200" baseline="0"/>
          </a:p>
          <a:p>
            <a:r>
              <a:rPr lang="en-US" sz="3200" baseline="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a:p>
          <a:p>
            <a:r>
              <a:rPr lang="en-US" sz="3200"/>
              <a:t>&gt; </a:t>
            </a:r>
            <a:r>
              <a:rPr lang="en-US" sz="3200" err="1"/>
              <a:t>CallFunctionAsync</a:t>
            </a:r>
            <a:r>
              <a:rPr lang="en-US" sz="3200"/>
              <a:t> uses queues under the covers, thus they can be scaled out to multiple VMs.</a:t>
            </a:r>
          </a:p>
          <a:p>
            <a:endParaRPr lang="en-US" sz="3200"/>
          </a:p>
          <a:p>
            <a:r>
              <a:rPr lang="en-US" sz="3200"/>
              <a:t>The other thing is that if I want to have exceptions in my code, say something goes wrong in a particular function, I can do that.</a:t>
            </a:r>
            <a:r>
              <a:rPr lang="en-US" sz="3200" baseline="0"/>
              <a:t> We’re all familiar with the syntax and now we can do it in a distributed way. </a:t>
            </a:r>
            <a:endParaRPr lang="en-US" sz="3200"/>
          </a:p>
          <a:p>
            <a:endParaRPr lang="en-US" sz="3200"/>
          </a:p>
          <a:p>
            <a:r>
              <a:rPr lang="en-US" sz="3200"/>
              <a:t>Mention rewind feature to talk about in new developments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7145BA-C3B4-4DFD-8BEA-002ACC8A21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85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Imagine</a:t>
            </a:r>
            <a:r>
              <a:rPr lang="en-US" baseline="0"/>
              <a:t> a scenario where I have to take the output of a Function and use it as the input to call another Function. I’ll have to coordinate the chaining manually. </a:t>
            </a:r>
          </a:p>
          <a:p>
            <a:pPr marL="228600" indent="-228600">
              <a:buAutoNum type="arabicPeriod"/>
            </a:pPr>
            <a:endParaRPr lang="en-US" baseline="0"/>
          </a:p>
          <a:p>
            <a:pPr marL="228600" indent="-228600">
              <a:buAutoNum type="arabicPeriod"/>
            </a:pPr>
            <a:r>
              <a:rPr lang="en-US" baseline="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a:p>
          <a:p>
            <a:pPr marL="228600" indent="-228600">
              <a:buAutoNum type="arabicPeriod"/>
            </a:pPr>
            <a:r>
              <a:rPr lang="en-US" baseline="0"/>
              <a:t>What if I had to listen on multiple events and aggregate their outcome to determine which specific job or function to run in my application. </a:t>
            </a:r>
          </a:p>
          <a:p>
            <a:pPr marL="228600" indent="-228600">
              <a:buAutoNum type="arabicPeriod"/>
            </a:pPr>
            <a:endParaRPr lang="en-US" baseline="0"/>
          </a:p>
          <a:p>
            <a:pPr marL="228600" indent="-228600">
              <a:buAutoNum type="arabicPeriod"/>
            </a:pPr>
            <a:r>
              <a:rPr lang="en-US"/>
              <a:t>What if I wanted</a:t>
            </a:r>
            <a:r>
              <a:rPr lang="en-US" baseline="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a:p>
          <a:p>
            <a:pPr marL="228600" indent="-228600">
              <a:buAutoNum type="arabicPeriod"/>
            </a:pPr>
            <a:r>
              <a:rPr lang="en-US" baseline="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a:p>
          <a:p>
            <a:pPr marL="228600" indent="-228600">
              <a:buAutoNum type="arabicPeriod"/>
            </a:pPr>
            <a:r>
              <a:rPr lang="en-US" baseline="0"/>
              <a:t>And lastly, what if I wanted to get some sort of human interaction in there? For example, if I am to do some sort of 2FA in the middle of my function execution but also don</a:t>
            </a:r>
            <a:r>
              <a:rPr lang="mr-IN" baseline="0"/>
              <a:t>’</a:t>
            </a:r>
            <a:r>
              <a:rPr lang="en-US" baseline="0"/>
              <a:t>t want to wait forever because sometimes people take forever to reply especially when the texts are automated. </a:t>
            </a:r>
          </a:p>
          <a:p>
            <a:pPr marL="228600" indent="-228600">
              <a:buAutoNum type="arabicPeriod"/>
            </a:pPr>
            <a:endParaRPr lang="en-US" baseline="0"/>
          </a:p>
          <a:p>
            <a:pPr marL="0" indent="0">
              <a:buNone/>
            </a:pPr>
            <a:r>
              <a:rPr lang="en-US" baseline="0"/>
              <a:t>Today, I’m going to be talking about some of these problems </a:t>
            </a:r>
            <a:r>
              <a:rPr lang="mr-IN" baseline="0"/>
              <a:t>–</a:t>
            </a:r>
            <a:r>
              <a:rPr lang="en-US" baseline="0"/>
              <a:t> how you can approach them in regular </a:t>
            </a:r>
            <a:r>
              <a:rPr lang="en-US" baseline="0" err="1"/>
              <a:t>FaaS</a:t>
            </a:r>
            <a:r>
              <a:rPr lang="en-US" baseline="0"/>
              <a:t>? And how they can be simplified with the technology of </a:t>
            </a:r>
            <a:r>
              <a:rPr lang="en-US" b="1" baseline="0"/>
              <a:t>Durable Functions. </a:t>
            </a:r>
            <a:endParaRPr lang="en-US" baseline="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91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async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async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29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6944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381720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AB7E-50EF-4320-A59B-1F11DD4F3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2E8D1-FDE6-4596-9D5C-D6A260EBAA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691B3-31A0-4CD0-A5DF-B9C44A8AD72E}"/>
              </a:ext>
            </a:extLst>
          </p:cNvPr>
          <p:cNvSpPr>
            <a:spLocks noGrp="1"/>
          </p:cNvSpPr>
          <p:nvPr>
            <p:ph type="dt" sz="half" idx="10"/>
          </p:nvPr>
        </p:nvSpPr>
        <p:spPr/>
        <p:txBody>
          <a:bodyPr/>
          <a:lstStyle/>
          <a:p>
            <a:fld id="{6C0AE566-7106-47FD-AED9-0B2A38A48A40}" type="datetimeFigureOut">
              <a:rPr lang="en-US" smtClean="0"/>
              <a:t>10/1/2019</a:t>
            </a:fld>
            <a:endParaRPr lang="en-US"/>
          </a:p>
        </p:txBody>
      </p:sp>
      <p:sp>
        <p:nvSpPr>
          <p:cNvPr id="5" name="Footer Placeholder 4">
            <a:extLst>
              <a:ext uri="{FF2B5EF4-FFF2-40B4-BE49-F238E27FC236}">
                <a16:creationId xmlns:a16="http://schemas.microsoft.com/office/drawing/2014/main" id="{AD2761A3-1E1B-4264-AAF3-0D126A99C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93F84-F69D-44AF-9CAD-3672863EA121}"/>
              </a:ext>
            </a:extLst>
          </p:cNvPr>
          <p:cNvSpPr>
            <a:spLocks noGrp="1"/>
          </p:cNvSpPr>
          <p:nvPr>
            <p:ph type="sldNum" sz="quarter" idx="12"/>
          </p:nvPr>
        </p:nvSpPr>
        <p:spPr/>
        <p:txBody>
          <a:bodyPr/>
          <a:lstStyle/>
          <a:p>
            <a:fld id="{B6D58D34-436B-4889-A9DE-491311E65AD9}" type="slidenum">
              <a:rPr lang="en-US" smtClean="0"/>
              <a:t>‹#›</a:t>
            </a:fld>
            <a:endParaRPr lang="en-US"/>
          </a:p>
        </p:txBody>
      </p:sp>
    </p:spTree>
    <p:extLst>
      <p:ext uri="{BB962C8B-B14F-4D97-AF65-F5344CB8AC3E}">
        <p14:creationId xmlns:p14="http://schemas.microsoft.com/office/powerpoint/2010/main" val="971443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50040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4480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085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npmjs.com/package/azure-functions-cli" TargetMode="External"/><Relationship Id="rId5" Type="http://schemas.openxmlformats.org/officeDocument/2006/relationships/image" Target="../media/image21.png"/><Relationship Id="rId10" Type="http://schemas.openxmlformats.org/officeDocument/2006/relationships/image" Target="../media/image27.svg"/><Relationship Id="rId4" Type="http://schemas.openxmlformats.org/officeDocument/2006/relationships/hyperlink" Target="http://www.cloudmonix.com/blog/cloudmonix-vs-native-azure/" TargetMode="Externa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aka.ms/durable/entitysamples" TargetMode="External"/><Relationship Id="rId2" Type="http://schemas.openxmlformats.org/officeDocument/2006/relationships/hyperlink" Target="http://aka.ms/durable/2docs" TargetMode="External"/><Relationship Id="rId1" Type="http://schemas.openxmlformats.org/officeDocument/2006/relationships/slideLayout" Target="../slideLayouts/slideLayout16.xml"/><Relationship Id="rId4" Type="http://schemas.openxmlformats.org/officeDocument/2006/relationships/hyperlink" Target="http://aka.ms/durable/circuitsamp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02696" y="4234070"/>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3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9859" y="4511261"/>
            <a:ext cx="914400" cy="914400"/>
          </a:xfrm>
          <a:prstGeom prst="rect">
            <a:avLst/>
          </a:prstGeom>
        </p:spPr>
      </p:pic>
    </p:spTree>
    <p:extLst>
      <p:ext uri="{BB962C8B-B14F-4D97-AF65-F5344CB8AC3E}">
        <p14:creationId xmlns:p14="http://schemas.microsoft.com/office/powerpoint/2010/main" val="187354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3096" y="4981785"/>
            <a:ext cx="914400" cy="914400"/>
          </a:xfrm>
          <a:prstGeom prst="rect">
            <a:avLst/>
          </a:prstGeom>
        </p:spPr>
      </p:pic>
    </p:spTree>
    <p:extLst>
      <p:ext uri="{BB962C8B-B14F-4D97-AF65-F5344CB8AC3E}">
        <p14:creationId xmlns:p14="http://schemas.microsoft.com/office/powerpoint/2010/main" val="286248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descr="A picture containing object&#10;&#10;Description automatically generated">
            <a:extLst>
              <a:ext uri="{FF2B5EF4-FFF2-40B4-BE49-F238E27FC236}">
                <a16:creationId xmlns:a16="http://schemas.microsoft.com/office/drawing/2014/main" id="{22749017-D733-0949-A25B-FDF472A8EC0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B3D6499-234D-2C49-A5A2-3E76A64DE500}"/>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3096" y="4981785"/>
            <a:ext cx="914400" cy="914400"/>
          </a:xfrm>
          <a:prstGeom prst="rect">
            <a:avLst/>
          </a:prstGeom>
        </p:spPr>
      </p:pic>
    </p:spTree>
    <p:extLst>
      <p:ext uri="{BB962C8B-B14F-4D97-AF65-F5344CB8AC3E}">
        <p14:creationId xmlns:p14="http://schemas.microsoft.com/office/powerpoint/2010/main" val="184255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9859" y="4511261"/>
            <a:ext cx="914400" cy="914400"/>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F74A3AA2-4DEE-A44D-8997-4FE2661081B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7CA85BC-6668-5442-828B-F0E151A32219}"/>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cxnSp>
        <p:nvCxnSpPr>
          <p:cNvPr id="6" name="Straight Arrow Connector 5">
            <a:extLst>
              <a:ext uri="{FF2B5EF4-FFF2-40B4-BE49-F238E27FC236}">
                <a16:creationId xmlns:a16="http://schemas.microsoft.com/office/drawing/2014/main" id="{40E91519-9564-664B-AD64-B74F12F17DC3}"/>
              </a:ext>
            </a:extLst>
          </p:cNvPr>
          <p:cNvCxnSpPr/>
          <p:nvPr/>
        </p:nvCxnSpPr>
        <p:spPr>
          <a:xfrm flipH="1" flipV="1">
            <a:off x="4505738" y="2564414"/>
            <a:ext cx="1133061" cy="7918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Graphic 8" descr="Traffic light">
            <a:extLst>
              <a:ext uri="{FF2B5EF4-FFF2-40B4-BE49-F238E27FC236}">
                <a16:creationId xmlns:a16="http://schemas.microsoft.com/office/drawing/2014/main" id="{C111538B-03AF-E349-BA02-322E9467A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83339" y="4968461"/>
            <a:ext cx="914400" cy="914400"/>
          </a:xfrm>
          <a:prstGeom prst="rect">
            <a:avLst/>
          </a:prstGeom>
        </p:spPr>
      </p:pic>
      <p:cxnSp>
        <p:nvCxnSpPr>
          <p:cNvPr id="17" name="Straight Arrow Connector 16">
            <a:extLst>
              <a:ext uri="{FF2B5EF4-FFF2-40B4-BE49-F238E27FC236}">
                <a16:creationId xmlns:a16="http://schemas.microsoft.com/office/drawing/2014/main" id="{7D432D5F-EE30-3541-977E-90483571ECBD}"/>
              </a:ext>
            </a:extLst>
          </p:cNvPr>
          <p:cNvCxnSpPr>
            <a:cxnSpLocks/>
          </p:cNvCxnSpPr>
          <p:nvPr/>
        </p:nvCxnSpPr>
        <p:spPr>
          <a:xfrm flipH="1">
            <a:off x="3622815" y="3727729"/>
            <a:ext cx="14356" cy="1054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9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96D7-FF3D-AA48-A558-484955F9273F}"/>
              </a:ext>
            </a:extLst>
          </p:cNvPr>
          <p:cNvSpPr>
            <a:spLocks noGrp="1"/>
          </p:cNvSpPr>
          <p:nvPr>
            <p:ph type="title"/>
          </p:nvPr>
        </p:nvSpPr>
        <p:spPr/>
        <p:txBody>
          <a:bodyPr/>
          <a:lstStyle/>
          <a:p>
            <a:r>
              <a:rPr lang="en-US" dirty="0"/>
              <a:t>Resources and Learn More….</a:t>
            </a:r>
          </a:p>
        </p:txBody>
      </p:sp>
      <p:sp>
        <p:nvSpPr>
          <p:cNvPr id="3" name="Content Placeholder 2">
            <a:extLst>
              <a:ext uri="{FF2B5EF4-FFF2-40B4-BE49-F238E27FC236}">
                <a16:creationId xmlns:a16="http://schemas.microsoft.com/office/drawing/2014/main" id="{674479C9-8F85-5544-B743-1198E46A00B3}"/>
              </a:ext>
            </a:extLst>
          </p:cNvPr>
          <p:cNvSpPr>
            <a:spLocks noGrp="1"/>
          </p:cNvSpPr>
          <p:nvPr>
            <p:ph idx="1"/>
          </p:nvPr>
        </p:nvSpPr>
        <p:spPr>
          <a:xfrm>
            <a:off x="269241" y="1189178"/>
            <a:ext cx="11653521" cy="5916684"/>
          </a:xfrm>
        </p:spPr>
        <p:txBody>
          <a:bodyPr/>
          <a:lstStyle/>
          <a:p>
            <a:r>
              <a:rPr lang="en-US" dirty="0"/>
              <a:t>Durable 2.0 docs: </a:t>
            </a:r>
          </a:p>
          <a:p>
            <a:r>
              <a:rPr lang="en-US" dirty="0">
                <a:hlinkClick r:id="rId2"/>
              </a:rPr>
              <a:t>http://aka.ms/durable/2docs</a:t>
            </a:r>
            <a:endParaRPr lang="en-US" dirty="0"/>
          </a:p>
          <a:p>
            <a:r>
              <a:rPr lang="en-US" dirty="0"/>
              <a:t>Durable Entity Samples: </a:t>
            </a:r>
            <a:r>
              <a:rPr lang="en-US" dirty="0">
                <a:hlinkClick r:id="rId3"/>
              </a:rPr>
              <a:t>http://aka.ms/durable/entitysamples</a:t>
            </a:r>
            <a:endParaRPr lang="en-US" dirty="0"/>
          </a:p>
          <a:p>
            <a:r>
              <a:rPr lang="en-US" dirty="0"/>
              <a:t>Circuit Breaker Sample:</a:t>
            </a:r>
          </a:p>
          <a:p>
            <a:r>
              <a:rPr lang="en-US" dirty="0">
                <a:hlinkClick r:id="rId4"/>
              </a:rPr>
              <a:t>http://aka.ms/durable/circuitsample</a:t>
            </a:r>
            <a:endParaRPr lang="en-US" dirty="0"/>
          </a:p>
          <a:p>
            <a:endParaRPr lang="en-US" dirty="0"/>
          </a:p>
          <a:p>
            <a:pPr marL="0" indent="0">
              <a:buNone/>
            </a:pPr>
            <a:r>
              <a:rPr lang="en-US" dirty="0"/>
              <a:t>Reach out on twitter: @</a:t>
            </a:r>
            <a:r>
              <a:rPr lang="en-US" dirty="0" err="1"/>
              <a:t>jeffhollan</a:t>
            </a:r>
            <a:endParaRPr lang="en-US" dirty="0"/>
          </a:p>
          <a:p>
            <a:endParaRPr lang="en-US" dirty="0"/>
          </a:p>
        </p:txBody>
      </p:sp>
    </p:spTree>
    <p:extLst>
      <p:ext uri="{BB962C8B-B14F-4D97-AF65-F5344CB8AC3E}">
        <p14:creationId xmlns:p14="http://schemas.microsoft.com/office/powerpoint/2010/main" val="147532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b="1" dirty="0"/>
              <a:t>Durable Functions 2.0 - Serverless and Stateful Functions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18877"/>
            <a:ext cx="9860611" cy="1165866"/>
          </a:xfrm>
        </p:spPr>
        <p:txBody>
          <a:bodyPr/>
          <a:lstStyle/>
          <a:p>
            <a:r>
              <a:rPr lang="en-US" dirty="0"/>
              <a:t>Sunny Sharma</a:t>
            </a:r>
          </a:p>
          <a:p>
            <a:r>
              <a:rPr lang="en-US" dirty="0"/>
              <a:t>Technical Lead, Kovai.co</a:t>
            </a:r>
          </a:p>
          <a:p>
            <a:r>
              <a:rPr lang="en-US" dirty="0"/>
              <a:t>@</a:t>
            </a:r>
            <a:r>
              <a:rPr lang="en-US" dirty="0" err="1"/>
              <a:t>sunny_delhi</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2718821"/>
          </a:xfrm>
        </p:spPr>
        <p:txBody>
          <a:bodyPr/>
          <a:lstStyle/>
          <a:p>
            <a:r>
              <a:rPr lang="en-US" dirty="0"/>
              <a:t>Durable Functions overview</a:t>
            </a:r>
          </a:p>
          <a:p>
            <a:r>
              <a:rPr lang="en-US" dirty="0"/>
              <a:t>Durable Entities</a:t>
            </a:r>
          </a:p>
          <a:p>
            <a:r>
              <a:rPr lang="en-US" dirty="0"/>
              <a:t>Examples and scenarios</a:t>
            </a:r>
          </a:p>
          <a:p>
            <a:r>
              <a:rPr lang="en-US" dirty="0"/>
              <a:t>Q&amp;A</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07861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93B4-88E4-004E-99ED-37663C4985A0}"/>
              </a:ext>
            </a:extLst>
          </p:cNvPr>
          <p:cNvSpPr>
            <a:spLocks noGrp="1"/>
          </p:cNvSpPr>
          <p:nvPr>
            <p:ph type="title"/>
          </p:nvPr>
        </p:nvSpPr>
        <p:spPr/>
        <p:txBody>
          <a:bodyPr/>
          <a:lstStyle/>
          <a:p>
            <a:r>
              <a:rPr lang="en-US" dirty="0"/>
              <a:t>Function Chaining without Durable</a:t>
            </a:r>
          </a:p>
        </p:txBody>
      </p:sp>
      <p:pic>
        <p:nvPicPr>
          <p:cNvPr id="4" name="Graphic 3">
            <a:extLst>
              <a:ext uri="{FF2B5EF4-FFF2-40B4-BE49-F238E27FC236}">
                <a16:creationId xmlns:a16="http://schemas.microsoft.com/office/drawing/2014/main" id="{E30E2E88-48BD-B04D-BD78-7E1CFFE44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6051" y="2957721"/>
            <a:ext cx="1241701" cy="1180515"/>
          </a:xfrm>
          <a:prstGeom prst="rect">
            <a:avLst/>
          </a:prstGeom>
        </p:spPr>
      </p:pic>
      <p:pic>
        <p:nvPicPr>
          <p:cNvPr id="5" name="Graphic 4">
            <a:extLst>
              <a:ext uri="{FF2B5EF4-FFF2-40B4-BE49-F238E27FC236}">
                <a16:creationId xmlns:a16="http://schemas.microsoft.com/office/drawing/2014/main" id="{BB44D06D-7AEF-BE4B-970E-08C7C7098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512" y="2974286"/>
            <a:ext cx="1241701" cy="1180515"/>
          </a:xfrm>
          <a:prstGeom prst="rect">
            <a:avLst/>
          </a:prstGeom>
        </p:spPr>
      </p:pic>
      <p:pic>
        <p:nvPicPr>
          <p:cNvPr id="6" name="Graphic 5">
            <a:extLst>
              <a:ext uri="{FF2B5EF4-FFF2-40B4-BE49-F238E27FC236}">
                <a16:creationId xmlns:a16="http://schemas.microsoft.com/office/drawing/2014/main" id="{8895038A-BF3C-214D-8198-BCF17E302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82501" y="2957720"/>
            <a:ext cx="1241701" cy="1180515"/>
          </a:xfrm>
          <a:prstGeom prst="rect">
            <a:avLst/>
          </a:prstGeom>
        </p:spPr>
      </p:pic>
      <p:sp>
        <p:nvSpPr>
          <p:cNvPr id="7" name="Can 6">
            <a:extLst>
              <a:ext uri="{FF2B5EF4-FFF2-40B4-BE49-F238E27FC236}">
                <a16:creationId xmlns:a16="http://schemas.microsoft.com/office/drawing/2014/main" id="{9C24A113-6A98-7140-A8A8-C5A32C4BE0D8}"/>
              </a:ext>
            </a:extLst>
          </p:cNvPr>
          <p:cNvSpPr/>
          <p:nvPr/>
        </p:nvSpPr>
        <p:spPr>
          <a:xfrm>
            <a:off x="4731373" y="3072480"/>
            <a:ext cx="666549" cy="8627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a:extLst>
              <a:ext uri="{FF2B5EF4-FFF2-40B4-BE49-F238E27FC236}">
                <a16:creationId xmlns:a16="http://schemas.microsoft.com/office/drawing/2014/main" id="{B4F7D816-12C4-7241-B12A-ABF1572179E3}"/>
              </a:ext>
            </a:extLst>
          </p:cNvPr>
          <p:cNvSpPr/>
          <p:nvPr/>
        </p:nvSpPr>
        <p:spPr>
          <a:xfrm>
            <a:off x="7733996" y="3041415"/>
            <a:ext cx="666549" cy="8627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F066F7-824D-384E-9FBB-6C30D8FC23EE}"/>
              </a:ext>
            </a:extLst>
          </p:cNvPr>
          <p:cNvCxnSpPr>
            <a:cxnSpLocks/>
          </p:cNvCxnSpPr>
          <p:nvPr/>
        </p:nvCxnSpPr>
        <p:spPr>
          <a:xfrm>
            <a:off x="1882588" y="3547979"/>
            <a:ext cx="9163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60920-76BD-AC49-A7D4-E371F724D42E}"/>
              </a:ext>
            </a:extLst>
          </p:cNvPr>
          <p:cNvCxnSpPr>
            <a:cxnSpLocks/>
          </p:cNvCxnSpPr>
          <p:nvPr/>
        </p:nvCxnSpPr>
        <p:spPr>
          <a:xfrm>
            <a:off x="4298434" y="3547978"/>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D9822B-C275-1B4A-9F32-7BB13E451045}"/>
              </a:ext>
            </a:extLst>
          </p:cNvPr>
          <p:cNvCxnSpPr>
            <a:cxnSpLocks/>
          </p:cNvCxnSpPr>
          <p:nvPr/>
        </p:nvCxnSpPr>
        <p:spPr>
          <a:xfrm>
            <a:off x="5531223" y="3538332"/>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E1B143-148D-574D-B76C-51130F378C79}"/>
              </a:ext>
            </a:extLst>
          </p:cNvPr>
          <p:cNvCxnSpPr>
            <a:cxnSpLocks/>
          </p:cNvCxnSpPr>
          <p:nvPr/>
        </p:nvCxnSpPr>
        <p:spPr>
          <a:xfrm>
            <a:off x="7261411" y="3532487"/>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EDF204-2DBE-5A42-BED0-EACF05AB31A6}"/>
              </a:ext>
            </a:extLst>
          </p:cNvPr>
          <p:cNvCxnSpPr>
            <a:cxnSpLocks/>
          </p:cNvCxnSpPr>
          <p:nvPr/>
        </p:nvCxnSpPr>
        <p:spPr>
          <a:xfrm>
            <a:off x="8543365" y="3503836"/>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36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914" y="2045886"/>
            <a:ext cx="9557499" cy="4046944"/>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calls functions in sequence</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public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static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a:ea typeface="Yu Gothic"/>
                <a:cs typeface="Consolas" panose="020B0609020204030204" pitchFamily="49" charset="0"/>
              </a:rPr>
              <a:t>Task</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&lt;</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&gt; Run(</a:t>
            </a:r>
            <a:r>
              <a:rPr kumimoji="0" lang="en-US" sz="1800" b="0" i="0" u="none" strike="noStrike" kern="1200" cap="none" spc="0" normalizeH="0" baseline="0" noProof="0" dirty="0" err="1">
                <a:ln>
                  <a:noFill/>
                </a:ln>
                <a:solidFill>
                  <a:srgbClr val="2B91AF"/>
                </a:solidFill>
                <a:effectLst/>
                <a:uLnTx/>
                <a:uFillTx/>
                <a:latin typeface="Consolas"/>
                <a:ea typeface="Yu Gothic"/>
                <a:cs typeface="Consolas" panose="020B0609020204030204" pitchFamily="49" charset="0"/>
              </a:rPr>
              <a:t>DurableOrchestrationContext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try</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"F1"</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"F2"</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return</a:t>
            </a: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"F3"</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catch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Yu Gothic" panose="020B0400000000000000" pitchFamily="34" charset="-128"/>
                <a:cs typeface="Consolas" panose="020B0609020204030204" pitchFamily="49" charset="0"/>
              </a:rPr>
              <a:t>Exception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4790" y="415433"/>
            <a:ext cx="6002797" cy="81592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702" b="0" i="0" u="none" strike="noStrike" kern="1200" cap="none" spc="-147" normalizeH="0" baseline="0" noProof="0" dirty="0">
                <a:ln w="3175">
                  <a:noFill/>
                </a:ln>
                <a:gradFill>
                  <a:gsLst>
                    <a:gs pos="1250">
                      <a:srgbClr val="434343"/>
                    </a:gs>
                    <a:gs pos="100000">
                      <a:srgbClr val="434343"/>
                    </a:gs>
                  </a:gsLst>
                  <a:lin ang="5400000" scaled="0"/>
                </a:gradFill>
                <a:effectLst/>
                <a:uLnTx/>
                <a:uFillTx/>
                <a:latin typeface="Segoe UI Light"/>
                <a:ea typeface="+mn-ea"/>
                <a:cs typeface="Segoe UI" pitchFamily="34" charset="0"/>
              </a:rPr>
              <a:t>What Durable Looks Like</a:t>
            </a:r>
          </a:p>
        </p:txBody>
      </p:sp>
      <p:sp>
        <p:nvSpPr>
          <p:cNvPr id="4" name="Rectangle 3"/>
          <p:cNvSpPr/>
          <p:nvPr/>
        </p:nvSpPr>
        <p:spPr>
          <a:xfrm>
            <a:off x="3523724" y="2370585"/>
            <a:ext cx="6354342" cy="333839"/>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
        <p:nvSpPr>
          <p:cNvPr id="5" name="Rectangle 4"/>
          <p:cNvSpPr/>
          <p:nvPr/>
        </p:nvSpPr>
        <p:spPr>
          <a:xfrm>
            <a:off x="3030352" y="3423880"/>
            <a:ext cx="4795192" cy="91569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3EBFB"/>
              </a:solidFill>
              <a:effectLst/>
              <a:uLnTx/>
              <a:uFillTx/>
              <a:latin typeface="Segoe UI"/>
              <a:ea typeface="+mn-ea"/>
              <a:cs typeface="+mn-cs"/>
            </a:endParaRPr>
          </a:p>
        </p:txBody>
      </p:sp>
      <p:sp>
        <p:nvSpPr>
          <p:cNvPr id="2" name="TextBox 1"/>
          <p:cNvSpPr txBox="1"/>
          <p:nvPr/>
        </p:nvSpPr>
        <p:spPr>
          <a:xfrm>
            <a:off x="7051847" y="1909096"/>
            <a:ext cx="2952152"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9" name="TextBox 8"/>
          <p:cNvSpPr txBox="1"/>
          <p:nvPr/>
        </p:nvSpPr>
        <p:spPr>
          <a:xfrm>
            <a:off x="5382319" y="2983302"/>
            <a:ext cx="2481189"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a:ea typeface="+mn-ea"/>
                <a:cs typeface="+mn-cs"/>
              </a:rPr>
              <a:t>Activity Functions</a:t>
            </a:r>
          </a:p>
        </p:txBody>
      </p:sp>
    </p:spTree>
    <p:extLst>
      <p:ext uri="{BB962C8B-B14F-4D97-AF65-F5344CB8AC3E}">
        <p14:creationId xmlns:p14="http://schemas.microsoft.com/office/powerpoint/2010/main" val="192348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0067" y="233597"/>
            <a:ext cx="11654187" cy="899409"/>
          </a:xfrm>
          <a:prstGeom prst="rect">
            <a:avLst/>
          </a:prstGeom>
        </p:spPr>
        <p:txBody>
          <a:bodyPr vert="horz" wrap="square" lIns="143407" tIns="89630" rIns="143407" bIns="8963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702"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Durable Functions Patterns</a:t>
            </a:r>
            <a:endParaRPr kumimoji="0" lang="en-US" sz="176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841"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88" name="Picture 87"/>
          <p:cNvPicPr>
            <a:picLocks noChangeAspect="1"/>
          </p:cNvPicPr>
          <p:nvPr/>
        </p:nvPicPr>
        <p:blipFill rotWithShape="1">
          <a:blip r:embed="rId3"/>
          <a:srcRect r="66712" b="50252"/>
          <a:stretch/>
        </p:blipFill>
        <p:spPr>
          <a:xfrm>
            <a:off x="452804" y="1282526"/>
            <a:ext cx="3818656" cy="2409085"/>
          </a:xfrm>
          <a:prstGeom prst="rect">
            <a:avLst/>
          </a:prstGeom>
        </p:spPr>
      </p:pic>
      <p:pic>
        <p:nvPicPr>
          <p:cNvPr id="91" name="Picture 90"/>
          <p:cNvPicPr>
            <a:picLocks noChangeAspect="1"/>
          </p:cNvPicPr>
          <p:nvPr/>
        </p:nvPicPr>
        <p:blipFill rotWithShape="1">
          <a:blip r:embed="rId3"/>
          <a:srcRect t="49530" r="66528"/>
          <a:stretch/>
        </p:blipFill>
        <p:spPr>
          <a:xfrm>
            <a:off x="452805" y="3681067"/>
            <a:ext cx="3839745" cy="2444078"/>
          </a:xfrm>
          <a:prstGeom prst="rect">
            <a:avLst/>
          </a:prstGeom>
        </p:spPr>
      </p:pic>
      <p:pic>
        <p:nvPicPr>
          <p:cNvPr id="93" name="Picture 92"/>
          <p:cNvPicPr>
            <a:picLocks noChangeAspect="1"/>
          </p:cNvPicPr>
          <p:nvPr/>
        </p:nvPicPr>
        <p:blipFill rotWithShape="1">
          <a:blip r:embed="rId3"/>
          <a:srcRect l="33104" r="33620" b="49817"/>
          <a:stretch/>
        </p:blipFill>
        <p:spPr>
          <a:xfrm>
            <a:off x="4250373" y="1282526"/>
            <a:ext cx="3817174" cy="2430175"/>
          </a:xfrm>
          <a:prstGeom prst="rect">
            <a:avLst/>
          </a:prstGeom>
        </p:spPr>
      </p:pic>
      <p:pic>
        <p:nvPicPr>
          <p:cNvPr id="94" name="Picture 93"/>
          <p:cNvPicPr>
            <a:picLocks noChangeAspect="1"/>
          </p:cNvPicPr>
          <p:nvPr/>
        </p:nvPicPr>
        <p:blipFill rotWithShape="1">
          <a:blip r:embed="rId3"/>
          <a:srcRect l="33196" t="49748" r="33436"/>
          <a:stretch/>
        </p:blipFill>
        <p:spPr>
          <a:xfrm>
            <a:off x="8076768" y="3706804"/>
            <a:ext cx="3827718" cy="2433535"/>
          </a:xfrm>
          <a:prstGeom prst="rect">
            <a:avLst/>
          </a:prstGeom>
        </p:spPr>
      </p:pic>
      <p:pic>
        <p:nvPicPr>
          <p:cNvPr id="95" name="Picture 94"/>
          <p:cNvPicPr>
            <a:picLocks noChangeAspect="1"/>
          </p:cNvPicPr>
          <p:nvPr/>
        </p:nvPicPr>
        <p:blipFill rotWithShape="1">
          <a:blip r:embed="rId3"/>
          <a:srcRect l="66380" b="49817"/>
          <a:stretch/>
        </p:blipFill>
        <p:spPr>
          <a:xfrm>
            <a:off x="4292550" y="3681067"/>
            <a:ext cx="3856710" cy="2430175"/>
          </a:xfrm>
          <a:prstGeom prst="rect">
            <a:avLst/>
          </a:prstGeom>
        </p:spPr>
      </p:pic>
      <p:pic>
        <p:nvPicPr>
          <p:cNvPr id="96" name="Picture 95"/>
          <p:cNvPicPr>
            <a:picLocks noChangeAspect="1"/>
          </p:cNvPicPr>
          <p:nvPr/>
        </p:nvPicPr>
        <p:blipFill rotWithShape="1">
          <a:blip r:embed="rId3"/>
          <a:srcRect l="66288" t="49965"/>
          <a:stretch/>
        </p:blipFill>
        <p:spPr>
          <a:xfrm>
            <a:off x="8057001" y="1312914"/>
            <a:ext cx="3867254" cy="2422989"/>
          </a:xfrm>
          <a:prstGeom prst="rect">
            <a:avLst/>
          </a:prstGeom>
        </p:spPr>
      </p:pic>
    </p:spTree>
    <p:extLst>
      <p:ext uri="{BB962C8B-B14F-4D97-AF65-F5344CB8AC3E}">
        <p14:creationId xmlns:p14="http://schemas.microsoft.com/office/powerpoint/2010/main" val="169527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236370" y="4268066"/>
            <a:ext cx="2768902"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90036" y="504378"/>
            <a:ext cx="10211929" cy="1504686"/>
          </a:xfrm>
          <a:prstGeom prst="rect">
            <a:avLst/>
          </a:prstGeom>
          <a:solidFill>
            <a:schemeClr val="accent4">
              <a:lumMod val="50000"/>
            </a:schemeClr>
          </a:solidFill>
          <a:ln>
            <a:solidFill>
              <a:srgbClr val="11111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outputs = </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new</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B3EBFB">
                    <a:lumMod val="60000"/>
                    <a:lumOff val="40000"/>
                  </a:srgbClr>
                </a:solidFill>
                <a:effectLst/>
                <a:uLnTx/>
                <a:uFillTx/>
                <a:latin typeface="Consolas" panose="020B0609020204030204" pitchFamily="49" charset="0"/>
                <a:ea typeface="+mn-ea"/>
                <a:cs typeface="+mn-cs"/>
              </a:rPr>
              <a:t>List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&gt;();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lumMod val="95000"/>
                  </a:prstClr>
                </a:solidFill>
                <a:effectLst/>
                <a:uLnTx/>
                <a:uFillTx/>
                <a:latin typeface="Consolas" panose="020B0609020204030204" pitchFamily="49" charset="0"/>
                <a:ea typeface="+mn-ea"/>
                <a:cs typeface="+mn-cs"/>
              </a:rPr>
              <a:t>outputs.Add</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await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prstClr val="white">
                    <a:lumMod val="95000"/>
                  </a:prstClr>
                </a:solidFill>
                <a:effectLst/>
                <a:uLnTx/>
                <a:uFillTx/>
                <a:latin typeface="Consolas" panose="020B0609020204030204" pitchFamily="49" charset="0"/>
                <a:ea typeface="+mn-ea"/>
                <a:cs typeface="+mn-cs"/>
              </a:rPr>
              <a:t>context.CallActivityAsync</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&gt;(</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89C400">
                    <a:lumMod val="60000"/>
                    <a:lumOff val="40000"/>
                  </a:srgbClr>
                </a:solidFill>
                <a:effectLst/>
                <a:uLnTx/>
                <a:uFillTx/>
                <a:latin typeface="Consolas" panose="020B0609020204030204" pitchFamily="49" charset="0"/>
                <a:ea typeface="+mn-ea"/>
                <a:cs typeface="+mn-cs"/>
              </a:rPr>
              <a:t>SayHello</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“World"</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outputs;</a:t>
            </a:r>
            <a:endParaRPr kumimoji="0" lang="en-US" sz="1800" b="0" i="0" u="none" strike="noStrike" kern="1200" cap="none" spc="0" normalizeH="0" baseline="0" noProof="0">
              <a:ln>
                <a:noFill/>
              </a:ln>
              <a:solidFill>
                <a:prstClr val="white">
                  <a:lumMod val="95000"/>
                </a:prstClr>
              </a:solidFill>
              <a:effectLst/>
              <a:uLnTx/>
              <a:uFillTx/>
              <a:latin typeface="Segoe UI"/>
              <a:ea typeface="+mn-ea"/>
              <a:cs typeface="+mn-cs"/>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90036" y="552410"/>
            <a:ext cx="10211928" cy="292853"/>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50"/>
                </a:solidFill>
                <a:effectLst/>
                <a:uLnTx/>
                <a:uFillTx/>
                <a:latin typeface="Segoe UI"/>
                <a:ea typeface="+mn-ea"/>
                <a:cs typeface="+mn-cs"/>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Scheduled, </a:t>
            </a:r>
            <a:r>
              <a:rPr kumimoji="0" lang="en-US" sz="1400" b="0" i="0" u="none" strike="noStrike" kern="1200" cap="none" spc="0" normalizeH="0" baseline="0" noProof="0" err="1">
                <a:ln>
                  <a:noFill/>
                </a:ln>
                <a:solidFill>
                  <a:srgbClr val="434343">
                    <a:lumMod val="75000"/>
                  </a:srgbClr>
                </a:solidFill>
                <a:effectLst/>
                <a:uLnTx/>
                <a:uFillTx/>
                <a:latin typeface="Segoe UI"/>
                <a:ea typeface="+mn-ea"/>
                <a:cs typeface="+mn-cs"/>
              </a:rPr>
              <a:t>SayHello</a:t>
            </a: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 “World”</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Completed, “Hello World!”</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90034" y="1103754"/>
            <a:ext cx="10211928" cy="292853"/>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43150" y="4109936"/>
            <a:ext cx="3734556" cy="312029"/>
          </a:xfrm>
          <a:prstGeom prst="rect">
            <a:avLst/>
          </a:prstGeom>
          <a:solidFill>
            <a:srgbClr val="FFCC00">
              <a:alpha val="25000"/>
            </a:srgbClr>
          </a:solidFill>
          <a:ln w="31750">
            <a:solidFill>
              <a:srgbClr val="FFCC0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Completed, ["Hello World!”]</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467405" y="2526108"/>
            <a:ext cx="150297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34343">
                    <a:lumMod val="75000"/>
                  </a:srgbClr>
                </a:solidFill>
                <a:effectLst/>
                <a:uLnTx/>
                <a:uFillTx/>
                <a:latin typeface="Segoe UI"/>
                <a:ea typeface="+mn-ea"/>
                <a:cs typeface="+mn-cs"/>
              </a:rPr>
              <a:t>History Table</a:t>
            </a:r>
          </a:p>
        </p:txBody>
      </p:sp>
    </p:spTree>
    <p:extLst>
      <p:ext uri="{BB962C8B-B14F-4D97-AF65-F5344CB8AC3E}">
        <p14:creationId xmlns:p14="http://schemas.microsoft.com/office/powerpoint/2010/main" val="828586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1.47526E-6 L 0 0.0774 " pathEditMode="relative" rAng="0" ptsTypes="AA">
                                      <p:cBhvr>
                                        <p:cTn id="155" dur="2000" fill="hold"/>
                                        <p:tgtEl>
                                          <p:spTgt spid="48"/>
                                        </p:tgtEl>
                                        <p:attrNameLst>
                                          <p:attrName>ppt_x</p:attrName>
                                          <p:attrName>ppt_y</p:attrName>
                                        </p:attrNameLst>
                                      </p:cBhvr>
                                      <p:rCtr x="0" y="3858"/>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EAC1-40BF-EF4A-ABA7-333C115BAFCF}"/>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Durable Functions 2.0</a:t>
            </a:r>
          </a:p>
        </p:txBody>
      </p:sp>
      <p:sp>
        <p:nvSpPr>
          <p:cNvPr id="3" name="Text Placeholder 2">
            <a:extLst>
              <a:ext uri="{FF2B5EF4-FFF2-40B4-BE49-F238E27FC236}">
                <a16:creationId xmlns:a16="http://schemas.microsoft.com/office/drawing/2014/main" id="{3BFFDA92-F572-6347-9C58-0F9CBB8B73E4}"/>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pPr marL="457200" indent="-457200">
              <a:buFont typeface="Arial" panose="020B0604020202020204" pitchFamily="34" charset="0"/>
              <a:buChar char="•"/>
            </a:pPr>
            <a:r>
              <a:rPr lang="en-US" dirty="0"/>
              <a:t>Durable Entities for stateful entities (actor-like)</a:t>
            </a:r>
            <a:endParaRPr lang="en-US" b="1" dirty="0"/>
          </a:p>
          <a:p>
            <a:pPr marL="457200" indent="-457200">
              <a:buFont typeface="Arial" panose="020B0604020202020204" pitchFamily="34" charset="0"/>
              <a:buChar char="•"/>
            </a:pPr>
            <a:r>
              <a:rPr lang="en-US" dirty="0"/>
              <a:t>Durable HTTP for resilient HTTP request within an orchestration</a:t>
            </a:r>
          </a:p>
          <a:p>
            <a:pPr marL="457200" indent="-457200">
              <a:buFont typeface="Arial" panose="020B0604020202020204" pitchFamily="34" charset="0"/>
              <a:buChar char="•"/>
            </a:pPr>
            <a:r>
              <a:rPr lang="en-US" dirty="0"/>
              <a:t>Pluggable state providers</a:t>
            </a:r>
          </a:p>
          <a:p>
            <a:pPr marL="457200" indent="-457200">
              <a:buFont typeface="Arial" panose="020B0604020202020204" pitchFamily="34" charset="0"/>
              <a:buChar char="•"/>
            </a:pPr>
            <a:r>
              <a:rPr lang="en-US" dirty="0"/>
              <a:t>Roslyn Analyzer</a:t>
            </a:r>
          </a:p>
          <a:p>
            <a:pPr marL="457200" indent="-457200">
              <a:buFont typeface="Arial" panose="020B0604020202020204" pitchFamily="34" charset="0"/>
              <a:buChar char="•"/>
            </a:pPr>
            <a:r>
              <a:rPr lang="en-US" dirty="0"/>
              <a:t>Interface and testability improvements</a:t>
            </a:r>
          </a:p>
        </p:txBody>
      </p:sp>
    </p:spTree>
    <p:extLst>
      <p:ext uri="{BB962C8B-B14F-4D97-AF65-F5344CB8AC3E}">
        <p14:creationId xmlns:p14="http://schemas.microsoft.com/office/powerpoint/2010/main" val="387524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2CDD-6AA8-AD4A-8F3F-D0303002009E}"/>
              </a:ext>
            </a:extLst>
          </p:cNvPr>
          <p:cNvSpPr>
            <a:spLocks noGrp="1"/>
          </p:cNvSpPr>
          <p:nvPr>
            <p:ph type="title"/>
          </p:nvPr>
        </p:nvSpPr>
        <p:spPr>
          <a:xfrm>
            <a:off x="268079" y="0"/>
            <a:ext cx="11655840" cy="899665"/>
          </a:xfrm>
        </p:spPr>
        <p:txBody>
          <a:bodyPr/>
          <a:lstStyle/>
          <a:p>
            <a:r>
              <a:rPr lang="en-US" dirty="0"/>
              <a:t>Durable Entity: Counter</a:t>
            </a:r>
          </a:p>
        </p:txBody>
      </p:sp>
      <p:sp>
        <p:nvSpPr>
          <p:cNvPr id="5" name="Slide Number Placeholder 4">
            <a:extLst>
              <a:ext uri="{FF2B5EF4-FFF2-40B4-BE49-F238E27FC236}">
                <a16:creationId xmlns:a16="http://schemas.microsoft.com/office/drawing/2014/main" id="{CF48A9EE-017B-BB46-9F44-4744C43351A1}"/>
              </a:ext>
            </a:extLst>
          </p:cNvPr>
          <p:cNvSpPr>
            <a:spLocks noGrp="1"/>
          </p:cNvSpPr>
          <p:nvPr>
            <p:ph type="sldNum" sz="quarter" idx="12"/>
          </p:nvPr>
        </p:nvSpPr>
        <p:spPr/>
        <p:txBody>
          <a:bodyPr/>
          <a:lstStyle/>
          <a:p>
            <a:r>
              <a:rPr lang="en-US" dirty="0"/>
              <a:t> </a:t>
            </a:r>
          </a:p>
        </p:txBody>
      </p:sp>
      <p:pic>
        <p:nvPicPr>
          <p:cNvPr id="4" name="Picture 3">
            <a:extLst>
              <a:ext uri="{FF2B5EF4-FFF2-40B4-BE49-F238E27FC236}">
                <a16:creationId xmlns:a16="http://schemas.microsoft.com/office/drawing/2014/main" id="{56EBF1CB-352C-EA46-8CD4-313F77C7EAD7}"/>
              </a:ext>
            </a:extLst>
          </p:cNvPr>
          <p:cNvPicPr>
            <a:picLocks noChangeAspect="1"/>
          </p:cNvPicPr>
          <p:nvPr/>
        </p:nvPicPr>
        <p:blipFill>
          <a:blip r:embed="rId3"/>
          <a:stretch>
            <a:fillRect/>
          </a:stretch>
        </p:blipFill>
        <p:spPr>
          <a:xfrm>
            <a:off x="446233" y="218661"/>
            <a:ext cx="11299533" cy="6858000"/>
          </a:xfrm>
          <a:prstGeom prst="rect">
            <a:avLst/>
          </a:prstGeom>
        </p:spPr>
      </p:pic>
    </p:spTree>
    <p:extLst>
      <p:ext uri="{BB962C8B-B14F-4D97-AF65-F5344CB8AC3E}">
        <p14:creationId xmlns:p14="http://schemas.microsoft.com/office/powerpoint/2010/main" val="921807742"/>
      </p:ext>
    </p:extLst>
  </p:cSld>
  <p:clrMapOvr>
    <a:masterClrMapping/>
  </p:clrMapOvr>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2667</TotalTime>
  <Words>1089</Words>
  <Application>Microsoft Office PowerPoint</Application>
  <PresentationFormat>Widescreen</PresentationFormat>
  <Paragraphs>126</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Segoe UI Semilight</vt:lpstr>
      <vt:lpstr>Wingdings</vt:lpstr>
      <vt:lpstr>Dotnet_Template</vt:lpstr>
      <vt:lpstr>PowerPoint Presentation</vt:lpstr>
      <vt:lpstr>Durable Functions 2.0 - Serverless and Stateful Functions</vt:lpstr>
      <vt:lpstr>Agenda</vt:lpstr>
      <vt:lpstr>Function Chaining without Durable</vt:lpstr>
      <vt:lpstr>PowerPoint Presentation</vt:lpstr>
      <vt:lpstr>PowerPoint Presentation</vt:lpstr>
      <vt:lpstr>PowerPoint Presentation</vt:lpstr>
      <vt:lpstr>Durable Functions 2.0</vt:lpstr>
      <vt:lpstr>Durable Entity: Counter</vt:lpstr>
      <vt:lpstr>Circuit Breaker Pattern</vt:lpstr>
      <vt:lpstr>Circuit Breaker Pattern</vt:lpstr>
      <vt:lpstr>Circuit Breaker Pattern</vt:lpstr>
      <vt:lpstr>Circuit Breaker Pattern</vt:lpstr>
      <vt:lpstr>Circuit Breaker Pattern</vt:lpstr>
      <vt:lpstr>Circuit Breaker Pattern</vt:lpstr>
      <vt:lpstr>Resources and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Sunny</cp:lastModifiedBy>
  <cp:revision>7</cp:revision>
  <dcterms:created xsi:type="dcterms:W3CDTF">2018-01-09T22:22:16Z</dcterms:created>
  <dcterms:modified xsi:type="dcterms:W3CDTF">2019-10-01T05:48:30Z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